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9"/>
  </p:notesMasterIdLst>
  <p:sldIdLst>
    <p:sldId id="426" r:id="rId2"/>
    <p:sldId id="433" r:id="rId3"/>
    <p:sldId id="486" r:id="rId4"/>
    <p:sldId id="487" r:id="rId5"/>
    <p:sldId id="482" r:id="rId6"/>
    <p:sldId id="484" r:id="rId7"/>
    <p:sldId id="499" r:id="rId8"/>
    <p:sldId id="485" r:id="rId9"/>
    <p:sldId id="429" r:id="rId10"/>
    <p:sldId id="488" r:id="rId11"/>
    <p:sldId id="490" r:id="rId12"/>
    <p:sldId id="492" r:id="rId13"/>
    <p:sldId id="493" r:id="rId14"/>
    <p:sldId id="494" r:id="rId15"/>
    <p:sldId id="495" r:id="rId16"/>
    <p:sldId id="501" r:id="rId17"/>
    <p:sldId id="496" r:id="rId18"/>
  </p:sldIdLst>
  <p:sldSz cx="9144000" cy="5143500" type="screen16x9"/>
  <p:notesSz cx="6858000" cy="9144000"/>
  <p:embeddedFontLst>
    <p:embeddedFont>
      <p:font typeface="Orly's Font 2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4" d="100"/>
          <a:sy n="64" d="100"/>
        </p:scale>
        <p:origin x="-72" y="-43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79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279" y="1175329"/>
            <a:ext cx="2302358" cy="296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620623" y="514350"/>
            <a:ext cx="5851648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happens when you subtract 10 from a number?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244646" y="1583902"/>
            <a:ext cx="2339563" cy="3112005"/>
            <a:chOff x="2935365" y="1583902"/>
            <a:chExt cx="2339563" cy="3112005"/>
          </a:xfrm>
        </p:grpSpPr>
        <p:grpSp>
          <p:nvGrpSpPr>
            <p:cNvPr id="46" name="Group 45"/>
            <p:cNvGrpSpPr/>
            <p:nvPr/>
          </p:nvGrpSpPr>
          <p:grpSpPr>
            <a:xfrm>
              <a:off x="2946812" y="1583902"/>
              <a:ext cx="2328116" cy="932215"/>
              <a:chOff x="4591048" y="2788195"/>
              <a:chExt cx="2560928" cy="1025437"/>
            </a:xfrm>
          </p:grpSpPr>
          <p:pic>
            <p:nvPicPr>
              <p:cNvPr id="47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2935365" y="2635409"/>
              <a:ext cx="2339563" cy="2060498"/>
              <a:chOff x="2191986" y="2237667"/>
              <a:chExt cx="2573519" cy="2266548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2191986" y="2237667"/>
                <a:ext cx="2560928" cy="1025437"/>
                <a:chOff x="4591048" y="2788195"/>
                <a:chExt cx="2560928" cy="1025437"/>
              </a:xfrm>
            </p:grpSpPr>
            <p:pic>
              <p:nvPicPr>
                <p:cNvPr id="35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91048" y="2788195"/>
                  <a:ext cx="2560928" cy="102543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6" name="Oval 35"/>
                <p:cNvSpPr>
                  <a:spLocks noChangeAspect="1"/>
                </p:cNvSpPr>
                <p:nvPr/>
              </p:nvSpPr>
              <p:spPr>
                <a:xfrm>
                  <a:off x="6189077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Oval 36"/>
                <p:cNvSpPr>
                  <a:spLocks noChangeAspect="1"/>
                </p:cNvSpPr>
                <p:nvPr/>
              </p:nvSpPr>
              <p:spPr>
                <a:xfrm>
                  <a:off x="6198940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Oval 37"/>
                <p:cNvSpPr>
                  <a:spLocks noChangeAspect="1"/>
                </p:cNvSpPr>
                <p:nvPr/>
              </p:nvSpPr>
              <p:spPr>
                <a:xfrm>
                  <a:off x="4706347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Oval 38"/>
                <p:cNvSpPr>
                  <a:spLocks noChangeAspect="1"/>
                </p:cNvSpPr>
                <p:nvPr/>
              </p:nvSpPr>
              <p:spPr>
                <a:xfrm>
                  <a:off x="4716781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val 39"/>
                <p:cNvSpPr>
                  <a:spLocks noChangeAspect="1"/>
                </p:cNvSpPr>
                <p:nvPr/>
              </p:nvSpPr>
              <p:spPr>
                <a:xfrm>
                  <a:off x="5204219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Oval 40"/>
                <p:cNvSpPr>
                  <a:spLocks noChangeAspect="1"/>
                </p:cNvSpPr>
                <p:nvPr/>
              </p:nvSpPr>
              <p:spPr>
                <a:xfrm>
                  <a:off x="5704887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Oval 41"/>
                <p:cNvSpPr>
                  <a:spLocks noChangeAspect="1"/>
                </p:cNvSpPr>
                <p:nvPr/>
              </p:nvSpPr>
              <p:spPr>
                <a:xfrm>
                  <a:off x="5702091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Oval 42"/>
                <p:cNvSpPr>
                  <a:spLocks noChangeAspect="1"/>
                </p:cNvSpPr>
                <p:nvPr/>
              </p:nvSpPr>
              <p:spPr>
                <a:xfrm>
                  <a:off x="6676064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Oval 43"/>
                <p:cNvSpPr>
                  <a:spLocks noChangeAspect="1"/>
                </p:cNvSpPr>
                <p:nvPr/>
              </p:nvSpPr>
              <p:spPr>
                <a:xfrm>
                  <a:off x="5210834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Oval 44"/>
                <p:cNvSpPr>
                  <a:spLocks noChangeAspect="1"/>
                </p:cNvSpPr>
                <p:nvPr/>
              </p:nvSpPr>
              <p:spPr>
                <a:xfrm>
                  <a:off x="6692992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2204577" y="3478778"/>
                <a:ext cx="2560928" cy="1025437"/>
                <a:chOff x="4591048" y="2788195"/>
                <a:chExt cx="2560928" cy="1025437"/>
              </a:xfrm>
            </p:grpSpPr>
            <p:pic>
              <p:nvPicPr>
                <p:cNvPr id="68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91048" y="2788195"/>
                  <a:ext cx="2560928" cy="102543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9" name="Oval 68"/>
                <p:cNvSpPr>
                  <a:spLocks noChangeAspect="1"/>
                </p:cNvSpPr>
                <p:nvPr/>
              </p:nvSpPr>
              <p:spPr>
                <a:xfrm>
                  <a:off x="6189077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Oval 69"/>
                <p:cNvSpPr>
                  <a:spLocks noChangeAspect="1"/>
                </p:cNvSpPr>
                <p:nvPr/>
              </p:nvSpPr>
              <p:spPr>
                <a:xfrm>
                  <a:off x="4706347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Oval 70"/>
                <p:cNvSpPr>
                  <a:spLocks noChangeAspect="1"/>
                </p:cNvSpPr>
                <p:nvPr/>
              </p:nvSpPr>
              <p:spPr>
                <a:xfrm>
                  <a:off x="4716781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Oval 71"/>
                <p:cNvSpPr>
                  <a:spLocks noChangeAspect="1"/>
                </p:cNvSpPr>
                <p:nvPr/>
              </p:nvSpPr>
              <p:spPr>
                <a:xfrm>
                  <a:off x="5204219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Oval 72"/>
                <p:cNvSpPr>
                  <a:spLocks noChangeAspect="1"/>
                </p:cNvSpPr>
                <p:nvPr/>
              </p:nvSpPr>
              <p:spPr>
                <a:xfrm>
                  <a:off x="5702091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Oval 73"/>
                <p:cNvSpPr>
                  <a:spLocks noChangeAspect="1"/>
                </p:cNvSpPr>
                <p:nvPr/>
              </p:nvSpPr>
              <p:spPr>
                <a:xfrm>
                  <a:off x="6676064" y="2879945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Oval 74"/>
                <p:cNvSpPr>
                  <a:spLocks noChangeAspect="1"/>
                </p:cNvSpPr>
                <p:nvPr/>
              </p:nvSpPr>
              <p:spPr>
                <a:xfrm>
                  <a:off x="5210834" y="3394622"/>
                  <a:ext cx="319931" cy="319931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76" name="Text Placeholder 1"/>
          <p:cNvSpPr txBox="1">
            <a:spLocks/>
          </p:cNvSpPr>
          <p:nvPr/>
        </p:nvSpPr>
        <p:spPr bwMode="auto">
          <a:xfrm>
            <a:off x="5600700" y="2516117"/>
            <a:ext cx="28934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27  - 10 = 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3925299" y="1175329"/>
            <a:ext cx="942417" cy="1688912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6" grpId="0" build="p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 flipH="1">
            <a:off x="7618719" y="240336"/>
            <a:ext cx="1218707" cy="189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868853" y="1020647"/>
            <a:ext cx="2116469" cy="847468"/>
            <a:chOff x="4591048" y="2788195"/>
            <a:chExt cx="2560928" cy="1025437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68853" y="2153024"/>
            <a:ext cx="2116469" cy="847468"/>
            <a:chOff x="4591048" y="2788195"/>
            <a:chExt cx="2560928" cy="1025437"/>
          </a:xfrm>
        </p:grpSpPr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86848" y="3254826"/>
            <a:ext cx="2116469" cy="847468"/>
            <a:chOff x="4591048" y="2788195"/>
            <a:chExt cx="2560928" cy="1025437"/>
          </a:xfrm>
        </p:grpSpPr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209411" y="1654029"/>
            <a:ext cx="2116469" cy="847468"/>
            <a:chOff x="4591048" y="2788195"/>
            <a:chExt cx="2560928" cy="1025437"/>
          </a:xfrm>
        </p:grpSpPr>
        <p:pic>
          <p:nvPicPr>
            <p:cNvPr id="9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Oval 96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201596" y="2869401"/>
            <a:ext cx="2116469" cy="847468"/>
            <a:chOff x="4591048" y="2788195"/>
            <a:chExt cx="2560928" cy="1025437"/>
          </a:xfrm>
        </p:grpSpPr>
        <p:pic>
          <p:nvPicPr>
            <p:cNvPr id="10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Oval 110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04802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4718771" y="4036125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48 - 10 = 38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3" name="Cloud Callout 132"/>
          <p:cNvSpPr/>
          <p:nvPr/>
        </p:nvSpPr>
        <p:spPr>
          <a:xfrm>
            <a:off x="5373298" y="2049841"/>
            <a:ext cx="2861361" cy="1656732"/>
          </a:xfrm>
          <a:prstGeom prst="cloudCallout">
            <a:avLst>
              <a:gd name="adj1" fmla="val 24342"/>
              <a:gd name="adj2" fmla="val -7881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5621306" y="2266932"/>
            <a:ext cx="22393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 just need to take away a ten. The 8 stays the same.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6" name="Text Placeholder 2"/>
          <p:cNvSpPr txBox="1">
            <a:spLocks/>
          </p:cNvSpPr>
          <p:nvPr/>
        </p:nvSpPr>
        <p:spPr bwMode="auto">
          <a:xfrm>
            <a:off x="2784126" y="3844216"/>
            <a:ext cx="1784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48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4" name="Multiply 103"/>
          <p:cNvSpPr/>
          <p:nvPr/>
        </p:nvSpPr>
        <p:spPr>
          <a:xfrm>
            <a:off x="3764039" y="1180489"/>
            <a:ext cx="942417" cy="1688912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5621306" y="2228850"/>
            <a:ext cx="223932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That’s easy. The ten decreases by 1.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48, 38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86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build="p"/>
      <p:bldP spid="125" grpId="0" build="p"/>
      <p:bldP spid="133" grpId="0" animBg="1"/>
      <p:bldP spid="132" grpId="0" build="p"/>
      <p:bldP spid="132" grpId="1" build="allAtOnce"/>
      <p:bldP spid="136" grpId="0" build="p"/>
      <p:bldP spid="104" grpId="0" animBg="1"/>
      <p:bldP spid="6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loud Callout 174"/>
          <p:cNvSpPr/>
          <p:nvPr/>
        </p:nvSpPr>
        <p:spPr>
          <a:xfrm>
            <a:off x="5631910" y="1246972"/>
            <a:ext cx="2768220" cy="1406429"/>
          </a:xfrm>
          <a:prstGeom prst="cloudCallout">
            <a:avLst>
              <a:gd name="adj1" fmla="val -53114"/>
              <a:gd name="adj2" fmla="val 8484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84498" y="615411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5436770" y="3474022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35 - 10 = 25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5707915" y="1622566"/>
            <a:ext cx="248257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10, 20, 25. I have 25 left.</a:t>
            </a:r>
          </a:p>
        </p:txBody>
      </p:sp>
      <p:grpSp>
        <p:nvGrpSpPr>
          <p:cNvPr id="113" name="Group 112"/>
          <p:cNvGrpSpPr/>
          <p:nvPr/>
        </p:nvGrpSpPr>
        <p:grpSpPr>
          <a:xfrm rot="5400000">
            <a:off x="2551646" y="1773132"/>
            <a:ext cx="2116469" cy="847468"/>
            <a:chOff x="4591048" y="2788195"/>
            <a:chExt cx="2560928" cy="1025437"/>
          </a:xfrm>
        </p:grpSpPr>
        <p:pic>
          <p:nvPicPr>
            <p:cNvPr id="11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4716781" y="3394621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Oval 119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Oval 120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Oval 122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 rot="5400000">
            <a:off x="474208" y="1754855"/>
            <a:ext cx="2116469" cy="847468"/>
            <a:chOff x="4591048" y="2788195"/>
            <a:chExt cx="2560928" cy="1025437"/>
          </a:xfrm>
        </p:grpSpPr>
        <p:pic>
          <p:nvPicPr>
            <p:cNvPr id="12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Oval 127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Oval 128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Oval 130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Oval 132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Oval 133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Oval 134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Oval 135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 rot="5400000">
            <a:off x="1502909" y="1754856"/>
            <a:ext cx="2116469" cy="847468"/>
            <a:chOff x="4591048" y="2788195"/>
            <a:chExt cx="2560928" cy="1025437"/>
          </a:xfrm>
        </p:grpSpPr>
        <p:pic>
          <p:nvPicPr>
            <p:cNvPr id="13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9" name="Oval 138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Oval 139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Oval 140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Oval 141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3" name="Oval 142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Oval 144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Oval 145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Oval 146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Oval 147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105208" y="3594700"/>
            <a:ext cx="2116469" cy="847468"/>
            <a:chOff x="4591048" y="2788195"/>
            <a:chExt cx="2560928" cy="1025437"/>
          </a:xfrm>
        </p:grpSpPr>
        <p:pic>
          <p:nvPicPr>
            <p:cNvPr id="16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3" name="Oval 162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7" name="Oval 166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0" name="Oval 169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4" name="Rectangle 173"/>
          <p:cNvSpPr/>
          <p:nvPr/>
        </p:nvSpPr>
        <p:spPr>
          <a:xfrm>
            <a:off x="1067374" y="3556428"/>
            <a:ext cx="2140069" cy="8857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4160520" y="1818797"/>
            <a:ext cx="1340578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Text Placeholder 2"/>
          <p:cNvSpPr txBox="1">
            <a:spLocks/>
          </p:cNvSpPr>
          <p:nvPr/>
        </p:nvSpPr>
        <p:spPr bwMode="auto">
          <a:xfrm>
            <a:off x="2888707" y="3668986"/>
            <a:ext cx="1443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Rectangle 65"/>
          <p:cNvSpPr/>
          <p:nvPr/>
        </p:nvSpPr>
        <p:spPr>
          <a:xfrm rot="5400000">
            <a:off x="1496706" y="1735720"/>
            <a:ext cx="2140069" cy="8857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 rot="5400000">
            <a:off x="417727" y="1742197"/>
            <a:ext cx="2140069" cy="88574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Multiply 67"/>
          <p:cNvSpPr/>
          <p:nvPr/>
        </p:nvSpPr>
        <p:spPr>
          <a:xfrm>
            <a:off x="3139496" y="1194116"/>
            <a:ext cx="942417" cy="1688912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5774731" y="1543050"/>
            <a:ext cx="248257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Count back by 10. 35, 25</a:t>
            </a:r>
          </a:p>
        </p:txBody>
      </p:sp>
    </p:spTree>
    <p:extLst>
      <p:ext uri="{BB962C8B-B14F-4D97-AF65-F5344CB8AC3E}">
        <p14:creationId xmlns:p14="http://schemas.microsoft.com/office/powerpoint/2010/main" val="254471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62" grpId="0"/>
      <p:bldP spid="63" grpId="0" build="p"/>
      <p:bldP spid="63" grpId="1" build="allAtOnce"/>
      <p:bldP spid="174" grpId="0" animBg="1"/>
      <p:bldP spid="177" grpId="0"/>
      <p:bldP spid="66" grpId="0" animBg="1"/>
      <p:bldP spid="67" grpId="0" animBg="1"/>
      <p:bldP spid="68" grpId="0" animBg="1"/>
      <p:bldP spid="5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loud Callout 174"/>
          <p:cNvSpPr/>
          <p:nvPr/>
        </p:nvSpPr>
        <p:spPr>
          <a:xfrm>
            <a:off x="5310288" y="1133992"/>
            <a:ext cx="3045042" cy="1547072"/>
          </a:xfrm>
          <a:prstGeom prst="cloudCallout">
            <a:avLst>
              <a:gd name="adj1" fmla="val -65501"/>
              <a:gd name="adj2" fmla="val 1170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84498" y="615411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Minus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5314098" y="1264803"/>
            <a:ext cx="3006942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21,11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It is one less ten.</a:t>
            </a:r>
          </a:p>
        </p:txBody>
      </p:sp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3656438" y="97081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9" name="Group 148"/>
          <p:cNvGrpSpPr/>
          <p:nvPr/>
        </p:nvGrpSpPr>
        <p:grpSpPr>
          <a:xfrm>
            <a:off x="1249485" y="3451909"/>
            <a:ext cx="2116469" cy="847468"/>
            <a:chOff x="4591048" y="2788195"/>
            <a:chExt cx="2560928" cy="1025437"/>
          </a:xfrm>
        </p:grpSpPr>
        <p:pic>
          <p:nvPicPr>
            <p:cNvPr id="15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" name="Oval 15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257300" y="1314450"/>
            <a:ext cx="2116469" cy="847468"/>
            <a:chOff x="4591048" y="2788195"/>
            <a:chExt cx="2560928" cy="1025437"/>
          </a:xfrm>
        </p:grpSpPr>
        <p:pic>
          <p:nvPicPr>
            <p:cNvPr id="6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297581" y="2368539"/>
            <a:ext cx="2116469" cy="847468"/>
            <a:chOff x="4591048" y="2788195"/>
            <a:chExt cx="2560928" cy="1025437"/>
          </a:xfrm>
        </p:grpSpPr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3" name="Text Placeholder 2"/>
          <p:cNvSpPr txBox="1">
            <a:spLocks/>
          </p:cNvSpPr>
          <p:nvPr/>
        </p:nvSpPr>
        <p:spPr bwMode="auto">
          <a:xfrm>
            <a:off x="5078528" y="3390610"/>
            <a:ext cx="2482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21 - 10 = 11</a:t>
            </a:r>
          </a:p>
        </p:txBody>
      </p:sp>
      <p:sp>
        <p:nvSpPr>
          <p:cNvPr id="104" name="Text Placeholder 2"/>
          <p:cNvSpPr txBox="1">
            <a:spLocks/>
          </p:cNvSpPr>
          <p:nvPr/>
        </p:nvSpPr>
        <p:spPr bwMode="auto">
          <a:xfrm>
            <a:off x="3061979" y="3700423"/>
            <a:ext cx="18446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21 </a:t>
            </a:r>
          </a:p>
        </p:txBody>
      </p:sp>
      <p:sp>
        <p:nvSpPr>
          <p:cNvPr id="60" name="Multiply 59"/>
          <p:cNvSpPr/>
          <p:nvPr/>
        </p:nvSpPr>
        <p:spPr>
          <a:xfrm>
            <a:off x="1769520" y="810226"/>
            <a:ext cx="942417" cy="1688912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3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63" grpId="0" build="p"/>
      <p:bldP spid="103" grpId="0" build="p"/>
      <p:bldP spid="104" grpId="0" build="p"/>
      <p:bldP spid="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001630" y="756396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10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051318"/>
              </p:ext>
            </p:extLst>
          </p:nvPr>
        </p:nvGraphicFramePr>
        <p:xfrm>
          <a:off x="5400675" y="1440180"/>
          <a:ext cx="2457450" cy="2971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00150"/>
                <a:gridCol w="12573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</a:rPr>
                        <a:t>Start Number</a:t>
                      </a:r>
                      <a:endParaRPr lang="en-US" sz="11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rly's Font 2" panose="03000600000000000000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</a:rPr>
                        <a:t>End Number</a:t>
                      </a:r>
                      <a:endParaRPr lang="en-US" sz="11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rly's Font 2" panose="03000600000000000000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21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876364" y="2161614"/>
            <a:ext cx="63873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958852" y="3588835"/>
            <a:ext cx="6992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6972300" y="3107074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5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6958853" y="2657203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7039534" y="2210835"/>
            <a:ext cx="61856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829300" y="2596692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48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836024" y="3083813"/>
            <a:ext cx="5647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858436" y="3562886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21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2945010" y="2320639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5400000">
            <a:off x="2550464" y="1526315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5400000">
            <a:off x="404575" y="1506356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1843232" y="1888739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876365" y="4047558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52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6916269" y="4042582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?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6916269" y="4029131"/>
            <a:ext cx="65666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 rot="5400000">
            <a:off x="767762" y="263282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0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animBg="1"/>
      <p:bldP spid="16" grpId="0" animBg="1"/>
      <p:bldP spid="17" grpId="0" animBg="1"/>
      <p:bldP spid="18" grpId="0" animBg="1"/>
      <p:bldP spid="19" grpId="0" build="p"/>
      <p:bldP spid="20" grpId="0" build="p"/>
      <p:bldP spid="21" grpId="0" build="p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6828478" y="256684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2694" y="738485"/>
            <a:ext cx="3821206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Less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936985" y="1617037"/>
            <a:ext cx="2514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78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41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718823" y="1085850"/>
            <a:ext cx="2139735" cy="1411487"/>
          </a:xfrm>
          <a:prstGeom prst="wedgeEllipseCallout">
            <a:avLst>
              <a:gd name="adj1" fmla="val 15533"/>
              <a:gd name="adj2" fmla="val 9645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25445" y="1376094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Try these in your head.</a:t>
            </a:r>
          </a:p>
        </p:txBody>
      </p:sp>
    </p:spTree>
    <p:extLst>
      <p:ext uri="{BB962C8B-B14F-4D97-AF65-F5344CB8AC3E}">
        <p14:creationId xmlns:p14="http://schemas.microsoft.com/office/powerpoint/2010/main" val="255036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6828478" y="2566844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2694" y="738485"/>
            <a:ext cx="3821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Less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715000" y="1608594"/>
            <a:ext cx="101505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</a:t>
            </a:r>
          </a:p>
        </p:txBody>
      </p:sp>
      <p:sp>
        <p:nvSpPr>
          <p:cNvPr id="7" name="Rectangle 6"/>
          <p:cNvSpPr/>
          <p:nvPr/>
        </p:nvSpPr>
        <p:spPr>
          <a:xfrm rot="5400000">
            <a:off x="3283327" y="1545308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481428" y="190756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418338" y="2291513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2958530" y="3369316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1873867" y="298537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3700139" y="229151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6797285" y="1076751"/>
            <a:ext cx="2139735" cy="1411487"/>
          </a:xfrm>
          <a:prstGeom prst="wedgeEllipseCallout">
            <a:avLst>
              <a:gd name="adj1" fmla="val 15533"/>
              <a:gd name="adj2" fmla="val 9645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82266" y="1352572"/>
            <a:ext cx="21717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Only the </a:t>
            </a:r>
          </a:p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tens change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936985" y="1617037"/>
            <a:ext cx="2514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78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41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61617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7155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 rot="5400000">
            <a:off x="3283327" y="1545308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481428" y="1907567"/>
            <a:ext cx="744088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418338" y="2291513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2958530" y="3369316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1873867" y="298537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3700139" y="2291514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194810" y="398465"/>
            <a:ext cx="4773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What do you notice?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4255038" y="960680"/>
            <a:ext cx="4773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When we subtract 10: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347210" y="1714831"/>
            <a:ext cx="4396008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/>
                </a:solidFill>
              </a:rPr>
              <a:t>T</a:t>
            </a:r>
            <a:r>
              <a:rPr lang="en-US" dirty="0" smtClean="0">
                <a:solidFill>
                  <a:schemeClr val="accent5"/>
                </a:solidFill>
              </a:rPr>
              <a:t>he ones stay the same.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goes down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On the 100 chart, the end number is above the start number.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5" grpId="0" build="p"/>
      <p:bldP spid="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1014143"/>
            <a:ext cx="8915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subtract 10 from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ten-frames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and a 100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53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" y="1371421"/>
            <a:ext cx="8915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10 from a number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ten-frames and a hundreds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4" y="1543050"/>
            <a:ext cx="683854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39143" y="1731448"/>
            <a:ext cx="3904866" cy="61115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4715" y="2376799"/>
            <a:ext cx="3934485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9200" y="1765049"/>
            <a:ext cx="2571750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1476" y="1821656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94836" y="2384783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5248841" y="2982298"/>
            <a:ext cx="2590800" cy="1220724"/>
          </a:xfrm>
          <a:prstGeom prst="cloudCallout">
            <a:avLst>
              <a:gd name="adj1" fmla="val -89708"/>
              <a:gd name="adj2" fmla="val -213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2904" y="3182751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ones number stays the same.</a:t>
            </a: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3388434" y="621925"/>
            <a:ext cx="47739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Adding 10 to a number in the ones row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" name="Text Placeholder 1"/>
          <p:cNvSpPr txBox="1">
            <a:spLocks/>
          </p:cNvSpPr>
          <p:nvPr/>
        </p:nvSpPr>
        <p:spPr bwMode="auto">
          <a:xfrm>
            <a:off x="914400" y="3257550"/>
            <a:ext cx="477393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6 + 10 = 16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10 + 6 = 16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2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  <p:bldP spid="15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0" y="688474"/>
            <a:ext cx="5276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10 from a number in the ‘teens’ row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4" y="1543050"/>
            <a:ext cx="683854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39143" y="1731448"/>
            <a:ext cx="3904866" cy="61115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4715" y="2376799"/>
            <a:ext cx="3934485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9200" y="1765049"/>
            <a:ext cx="2571750" cy="57755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1476" y="1821656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94836" y="2384783"/>
            <a:ext cx="655820" cy="5143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8896" y="3371850"/>
            <a:ext cx="32745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16 - 10 = 6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5248841" y="2982298"/>
            <a:ext cx="2590800" cy="1220724"/>
          </a:xfrm>
          <a:prstGeom prst="cloudCallout">
            <a:avLst>
              <a:gd name="adj1" fmla="val -89708"/>
              <a:gd name="adj2" fmla="val -213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92904" y="3182751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ones number stays the same.</a:t>
            </a:r>
          </a:p>
        </p:txBody>
      </p:sp>
    </p:spTree>
    <p:extLst>
      <p:ext uri="{BB962C8B-B14F-4D97-AF65-F5344CB8AC3E}">
        <p14:creationId xmlns:p14="http://schemas.microsoft.com/office/powerpoint/2010/main" val="68696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0" grpId="0" animBg="1"/>
      <p:bldP spid="11" grpId="0" animBg="1"/>
      <p:bldP spid="6" grpId="0"/>
      <p:bldP spid="12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414104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>
            <a:off x="4379479" y="4177503"/>
            <a:ext cx="702360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934514" y="4196235"/>
            <a:ext cx="679797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069693" y="4009986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1679656" y="4010300"/>
            <a:ext cx="17258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609430" y="3896000"/>
            <a:ext cx="11145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25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542560" y="3550354"/>
            <a:ext cx="531382" cy="48201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5261492" y="3494086"/>
            <a:ext cx="460138" cy="59455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Group 122"/>
          <p:cNvGrpSpPr/>
          <p:nvPr/>
        </p:nvGrpSpPr>
        <p:grpSpPr>
          <a:xfrm>
            <a:off x="3543470" y="1028097"/>
            <a:ext cx="1266467" cy="2511979"/>
            <a:chOff x="7006148" y="691423"/>
            <a:chExt cx="1266467" cy="2511979"/>
          </a:xfrm>
        </p:grpSpPr>
        <p:sp>
          <p:nvSpPr>
            <p:cNvPr id="124" name="Rectangle 123"/>
            <p:cNvSpPr/>
            <p:nvPr/>
          </p:nvSpPr>
          <p:spPr>
            <a:xfrm>
              <a:off x="7487738" y="2951600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006148" y="2955546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7006148" y="695369"/>
              <a:ext cx="307182" cy="2260177"/>
              <a:chOff x="7006148" y="695369"/>
              <a:chExt cx="307182" cy="2260177"/>
            </a:xfrm>
          </p:grpSpPr>
          <p:sp>
            <p:nvSpPr>
              <p:cNvPr id="149" name="Rectangle 148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4" name="Rectangle 153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55" name="Group 154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158" name="Rectangle 157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59" name="Rectangle 158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56" name="Rectangle 155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8" name="Group 127"/>
            <p:cNvGrpSpPr/>
            <p:nvPr/>
          </p:nvGrpSpPr>
          <p:grpSpPr>
            <a:xfrm>
              <a:off x="7487738" y="691423"/>
              <a:ext cx="307182" cy="2260177"/>
              <a:chOff x="7487738" y="691423"/>
              <a:chExt cx="307182" cy="2260177"/>
            </a:xfrm>
          </p:grpSpPr>
          <p:sp>
            <p:nvSpPr>
              <p:cNvPr id="139" name="Rectangle 138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29" name="Rectangle 128"/>
            <p:cNvSpPr/>
            <p:nvPr/>
          </p:nvSpPr>
          <p:spPr>
            <a:xfrm>
              <a:off x="7976369" y="296093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8038817" y="1379321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8038817" y="1761155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8038817" y="2142989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8038817" y="252482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7976369" y="1433602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7976369" y="1815436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7976369" y="2197270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7976369" y="257910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8038817" y="290665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cxnSp>
        <p:nvCxnSpPr>
          <p:cNvPr id="48" name="Straight Arrow Connector 47"/>
          <p:cNvCxnSpPr/>
          <p:nvPr/>
        </p:nvCxnSpPr>
        <p:spPr>
          <a:xfrm>
            <a:off x="2615450" y="2518902"/>
            <a:ext cx="637812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4942456" y="2514539"/>
            <a:ext cx="638072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1939035" y="2343457"/>
            <a:ext cx="9319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</a:t>
            </a: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5608753" y="2324748"/>
            <a:ext cx="663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5228023" y="2651578"/>
            <a:ext cx="398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 + 5 = 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36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5" grpId="0"/>
      <p:bldP spid="66" grpId="0"/>
      <p:bldP spid="67" grpId="0"/>
      <p:bldP spid="55" grpId="0"/>
      <p:bldP spid="56" grpId="0"/>
      <p:bldP spid="5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10, 20, 30, 40, 50, 60, 70, 80, 90, 100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Start at any number and count by tens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91739" y="234867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957016" y="4358825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5, 15, 25, 35, 45, 55, 65, 75, 85, 95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26536" y="79719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74315" y="80862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8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7" grpId="0" animBg="1"/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0, 80, 70, 60, 50, 40,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0, 20, 10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03307" y="1578726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backwards by 10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5400000">
            <a:off x="1178433" y="2361693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685800" y="4351641"/>
            <a:ext cx="643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95, 85, 75, 65, 55, 45, 35, 25, 15, 5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74315" y="3839312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16966" y="3845208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64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build="p"/>
      <p:bldP spid="60" grpId="0"/>
      <p:bldP spid="9" grpId="0" animBg="1"/>
      <p:bldP spid="11" grpId="0" build="p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58717" y="821694"/>
            <a:ext cx="7315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Those</a:t>
            </a: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confusing</a:t>
            </a:r>
            <a:r>
              <a:rPr lang="en-US" sz="3200" dirty="0" smtClean="0">
                <a:solidFill>
                  <a:schemeClr val="accent1"/>
                </a:solidFill>
                <a:latin typeface="Orly's Font 2" pitchFamily="66" charset="0"/>
              </a:rPr>
              <a:t> ‘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teen’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084647" y="1635453"/>
            <a:ext cx="1699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176945" y="1682460"/>
            <a:ext cx="2400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747960" y="2145795"/>
            <a:ext cx="263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fourteen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394048" y="2216364"/>
            <a:ext cx="22980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forty-one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50307" y="1447224"/>
            <a:ext cx="784877" cy="2511979"/>
            <a:chOff x="4387533" y="1760250"/>
            <a:chExt cx="784877" cy="2511979"/>
          </a:xfrm>
        </p:grpSpPr>
        <p:sp>
          <p:nvSpPr>
            <p:cNvPr id="70" name="Rectangle 69"/>
            <p:cNvSpPr/>
            <p:nvPr/>
          </p:nvSpPr>
          <p:spPr>
            <a:xfrm>
              <a:off x="4387533" y="4020427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4387533" y="1760250"/>
              <a:ext cx="307182" cy="2260177"/>
              <a:chOff x="7487738" y="691423"/>
              <a:chExt cx="307182" cy="2260177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n w="952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74" name="Rectangle 73"/>
            <p:cNvSpPr/>
            <p:nvPr/>
          </p:nvSpPr>
          <p:spPr>
            <a:xfrm>
              <a:off x="4876164" y="402976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938612" y="2829982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938612" y="321181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938612" y="3593650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4876164" y="2884263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876164" y="326609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876164" y="3647931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4938612" y="397548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024" name="Group 1023"/>
          <p:cNvGrpSpPr/>
          <p:nvPr/>
        </p:nvGrpSpPr>
        <p:grpSpPr>
          <a:xfrm>
            <a:off x="4433978" y="1421537"/>
            <a:ext cx="2180867" cy="2521143"/>
            <a:chOff x="5600700" y="1715995"/>
            <a:chExt cx="2180867" cy="2521143"/>
          </a:xfrm>
        </p:grpSpPr>
        <p:grpSp>
          <p:nvGrpSpPr>
            <p:cNvPr id="33" name="Group 32"/>
            <p:cNvGrpSpPr/>
            <p:nvPr/>
          </p:nvGrpSpPr>
          <p:grpSpPr>
            <a:xfrm>
              <a:off x="6515100" y="1715995"/>
              <a:ext cx="1266467" cy="2511979"/>
              <a:chOff x="7006148" y="691423"/>
              <a:chExt cx="1266467" cy="2511979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487738" y="2951600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06148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7006148" y="695369"/>
                <a:ext cx="307182" cy="2260177"/>
                <a:chOff x="7006148" y="695369"/>
                <a:chExt cx="307182" cy="2260177"/>
              </a:xfrm>
            </p:grpSpPr>
            <p:sp>
              <p:nvSpPr>
                <p:cNvPr id="58" name="Rectangle 57"/>
                <p:cNvSpPr/>
                <p:nvPr/>
              </p:nvSpPr>
              <p:spPr>
                <a:xfrm>
                  <a:off x="7006148" y="2710235"/>
                  <a:ext cx="307182" cy="245311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>
                  <a:off x="7006148" y="2212955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Rectangle 59"/>
                <p:cNvSpPr/>
                <p:nvPr/>
              </p:nvSpPr>
              <p:spPr>
                <a:xfrm>
                  <a:off x="7006148" y="1963791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Rectangle 60"/>
                <p:cNvSpPr/>
                <p:nvPr/>
              </p:nvSpPr>
              <p:spPr>
                <a:xfrm>
                  <a:off x="7006148" y="1715862"/>
                  <a:ext cx="307182" cy="245488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Rectangle 61"/>
                <p:cNvSpPr/>
                <p:nvPr/>
              </p:nvSpPr>
              <p:spPr>
                <a:xfrm>
                  <a:off x="7006148" y="1471410"/>
                  <a:ext cx="307182" cy="24548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7006148" y="1226779"/>
                  <a:ext cx="307182" cy="24540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grpSp>
              <p:nvGrpSpPr>
                <p:cNvPr id="64" name="Group 63"/>
                <p:cNvGrpSpPr/>
                <p:nvPr/>
              </p:nvGrpSpPr>
              <p:grpSpPr>
                <a:xfrm>
                  <a:off x="7006148" y="695369"/>
                  <a:ext cx="307182" cy="283973"/>
                  <a:chOff x="0" y="0"/>
                  <a:chExt cx="556260" cy="644183"/>
                </a:xfrm>
                <a:solidFill>
                  <a:srgbClr val="FFC000"/>
                </a:solidFill>
              </p:grpSpPr>
              <p:sp>
                <p:nvSpPr>
                  <p:cNvPr id="67" name="Rectangle 66"/>
                  <p:cNvSpPr/>
                  <p:nvPr/>
                </p:nvSpPr>
                <p:spPr>
                  <a:xfrm>
                    <a:off x="0" y="87923"/>
                    <a:ext cx="556260" cy="556260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8" name="Rectangle 67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5" name="Rectangle 64"/>
                <p:cNvSpPr/>
                <p:nvPr/>
              </p:nvSpPr>
              <p:spPr>
                <a:xfrm>
                  <a:off x="7006148" y="982315"/>
                  <a:ext cx="307182" cy="24532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Rectangle 65"/>
                <p:cNvSpPr/>
                <p:nvPr/>
              </p:nvSpPr>
              <p:spPr>
                <a:xfrm>
                  <a:off x="7006148" y="2465198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7487738" y="691423"/>
                <a:ext cx="307182" cy="2260177"/>
                <a:chOff x="7487738" y="691423"/>
                <a:chExt cx="307182" cy="2260177"/>
              </a:xfrm>
            </p:grpSpPr>
            <p:sp>
              <p:nvSpPr>
                <p:cNvPr id="48" name="Rectangle 47"/>
                <p:cNvSpPr/>
                <p:nvPr/>
              </p:nvSpPr>
              <p:spPr>
                <a:xfrm>
                  <a:off x="7487738" y="2706289"/>
                  <a:ext cx="307182" cy="245311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Rectangle 48"/>
                <p:cNvSpPr/>
                <p:nvPr/>
              </p:nvSpPr>
              <p:spPr>
                <a:xfrm>
                  <a:off x="7487738" y="2209009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7487738" y="1959845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7487738" y="1711916"/>
                  <a:ext cx="307182" cy="245488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>
                  <a:off x="7487738" y="1467464"/>
                  <a:ext cx="307182" cy="24548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7487738" y="1222833"/>
                  <a:ext cx="307182" cy="24540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7487738" y="730182"/>
                  <a:ext cx="307182" cy="245214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7560568" y="691423"/>
                  <a:ext cx="168319" cy="40309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>
                  <a:off x="7487738" y="978369"/>
                  <a:ext cx="307182" cy="24532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7487738" y="2461252"/>
                  <a:ext cx="307182" cy="245517"/>
                </a:xfrm>
                <a:prstGeom prst="rec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8" name="Rectangle 37"/>
              <p:cNvSpPr/>
              <p:nvPr/>
            </p:nvSpPr>
            <p:spPr>
              <a:xfrm>
                <a:off x="7976369" y="2960937"/>
                <a:ext cx="296246" cy="242465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8038817" y="2906656"/>
                <a:ext cx="178559" cy="43843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07" name="Rectangle 106"/>
            <p:cNvSpPr/>
            <p:nvPr/>
          </p:nvSpPr>
          <p:spPr>
            <a:xfrm>
              <a:off x="6057900" y="3988278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6057900" y="1723556"/>
              <a:ext cx="307182" cy="2260177"/>
              <a:chOff x="7006148" y="695369"/>
              <a:chExt cx="307182" cy="2260177"/>
            </a:xfrm>
          </p:grpSpPr>
          <p:sp>
            <p:nvSpPr>
              <p:cNvPr id="130" name="Rectangle 129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1" name="Rectangle 130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6" name="Group 135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139" name="Rectangle 138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Rectangle 139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7" name="Rectangle 136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600700" y="1731695"/>
              <a:ext cx="311850" cy="2505443"/>
              <a:chOff x="3511869" y="2514979"/>
              <a:chExt cx="311850" cy="2505443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3511869" y="477515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3511869" y="452984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3511869" y="403256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3511869" y="378340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3511869" y="353547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3511869" y="329102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3511869" y="304638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6" name="Rectangle 125"/>
              <p:cNvSpPr/>
              <p:nvPr/>
            </p:nvSpPr>
            <p:spPr>
              <a:xfrm>
                <a:off x="3516537" y="2568817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7" name="Rectangle 126"/>
              <p:cNvSpPr/>
              <p:nvPr/>
            </p:nvSpPr>
            <p:spPr>
              <a:xfrm>
                <a:off x="3584699" y="2514979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8" name="Rectangle 127"/>
              <p:cNvSpPr/>
              <p:nvPr/>
            </p:nvSpPr>
            <p:spPr>
              <a:xfrm>
                <a:off x="3511869" y="280192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3511869" y="428480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43" name="Text Placeholder 2"/>
          <p:cNvSpPr txBox="1">
            <a:spLocks/>
          </p:cNvSpPr>
          <p:nvPr/>
        </p:nvSpPr>
        <p:spPr bwMode="auto">
          <a:xfrm>
            <a:off x="2410636" y="2602526"/>
            <a:ext cx="263441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ten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4" name="Text Placeholder 2"/>
          <p:cNvSpPr txBox="1">
            <a:spLocks/>
          </p:cNvSpPr>
          <p:nvPr/>
        </p:nvSpPr>
        <p:spPr bwMode="auto">
          <a:xfrm>
            <a:off x="6632507" y="2644826"/>
            <a:ext cx="263441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5" name="Text Placeholder 2"/>
          <p:cNvSpPr txBox="1">
            <a:spLocks/>
          </p:cNvSpPr>
          <p:nvPr/>
        </p:nvSpPr>
        <p:spPr bwMode="auto">
          <a:xfrm>
            <a:off x="946718" y="4046287"/>
            <a:ext cx="7511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They sound alike, but they are not the same 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26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build="p"/>
      <p:bldP spid="31" grpId="0" build="p"/>
      <p:bldP spid="32" grpId="0" build="p"/>
      <p:bldP spid="143" grpId="0" uiExpand="1" build="p"/>
      <p:bldP spid="144" grpId="0" build="p"/>
      <p:bldP spid="1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loud Callout 66"/>
          <p:cNvSpPr/>
          <p:nvPr/>
        </p:nvSpPr>
        <p:spPr>
          <a:xfrm>
            <a:off x="2985786" y="3519769"/>
            <a:ext cx="2410690" cy="1337310"/>
          </a:xfrm>
          <a:prstGeom prst="cloudCallout">
            <a:avLst>
              <a:gd name="adj1" fmla="val -7830"/>
              <a:gd name="adj2" fmla="val -12864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5" name="Cloud Callout 64"/>
          <p:cNvSpPr/>
          <p:nvPr/>
        </p:nvSpPr>
        <p:spPr>
          <a:xfrm>
            <a:off x="5020162" y="2489597"/>
            <a:ext cx="3081832" cy="150612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260619" y="400050"/>
            <a:ext cx="5818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 from a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00176" y="1127509"/>
            <a:ext cx="2573519" cy="2266548"/>
            <a:chOff x="2191986" y="2237667"/>
            <a:chExt cx="2573519" cy="2266548"/>
          </a:xfrm>
        </p:grpSpPr>
        <p:grpSp>
          <p:nvGrpSpPr>
            <p:cNvPr id="6" name="Group 5"/>
            <p:cNvGrpSpPr/>
            <p:nvPr/>
          </p:nvGrpSpPr>
          <p:grpSpPr>
            <a:xfrm>
              <a:off x="2191986" y="2237667"/>
              <a:ext cx="2560928" cy="1025437"/>
              <a:chOff x="4591048" y="2788195"/>
              <a:chExt cx="2560928" cy="1025437"/>
            </a:xfrm>
          </p:grpSpPr>
          <p:pic>
            <p:nvPicPr>
              <p:cNvPr id="16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>
                <a:off x="6198940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>
                <a:off x="5704887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>
                <a:off x="6692992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04577" y="3478778"/>
              <a:ext cx="2560928" cy="1025437"/>
              <a:chOff x="4591048" y="2788195"/>
              <a:chExt cx="2560928" cy="1025437"/>
            </a:xfrm>
          </p:grpSpPr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1048" y="2788195"/>
                <a:ext cx="2560928" cy="102543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Oval 8"/>
              <p:cNvSpPr>
                <a:spLocks noChangeAspect="1"/>
              </p:cNvSpPr>
              <p:nvPr/>
            </p:nvSpPr>
            <p:spPr>
              <a:xfrm>
                <a:off x="618907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>
                <a:off x="4706347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>
                <a:off x="4716781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>
                <a:off x="5204219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>
                <a:spLocks noChangeAspect="1"/>
              </p:cNvSpPr>
              <p:nvPr/>
            </p:nvSpPr>
            <p:spPr>
              <a:xfrm>
                <a:off x="5702091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>
                <a:off x="6676064" y="2879945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>
                <a:off x="5210834" y="3394622"/>
                <a:ext cx="319931" cy="319931"/>
              </a:xfrm>
              <a:prstGeom prst="ellipse">
                <a:avLst/>
              </a:prstGeom>
              <a:solidFill>
                <a:schemeClr val="accent3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3749154" y="1190414"/>
            <a:ext cx="2560928" cy="1025437"/>
            <a:chOff x="4591048" y="2788195"/>
            <a:chExt cx="2560928" cy="1025437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048" y="2788195"/>
              <a:ext cx="2560928" cy="10254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18907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>
              <a:off x="6198940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706347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4716781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5204219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5704887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5702091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6676064" y="2879945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5210834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692992" y="3394622"/>
              <a:ext cx="319931" cy="31993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6710910" y="1293824"/>
            <a:ext cx="17610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Minus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340957" y="1924178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27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= 17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2974709" y="3744584"/>
            <a:ext cx="242625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Took one ten away.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27, 17</a:t>
            </a: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4981499" y="2667949"/>
            <a:ext cx="32316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Orly's Font 2" pitchFamily="66" charset="0"/>
              </a:rPr>
              <a:t>Started with 27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Orly's Font 2" pitchFamily="66" charset="0"/>
              </a:rPr>
              <a:t> 26, 25, 24, 23, 22, 21, 20, 19, 18, 17. 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" name="Multiply 44"/>
          <p:cNvSpPr/>
          <p:nvPr/>
        </p:nvSpPr>
        <p:spPr>
          <a:xfrm>
            <a:off x="4501791" y="858676"/>
            <a:ext cx="942417" cy="1688912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696322" y="3541557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27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3" grpId="0" build="p"/>
      <p:bldP spid="61" grpId="0" build="p"/>
      <p:bldP spid="62" grpId="0" build="p"/>
      <p:bldP spid="63" grpId="0" build="p"/>
      <p:bldP spid="64" grpId="0" build="p"/>
      <p:bldP spid="45" grpId="0" animBg="1"/>
      <p:bldP spid="4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7044</TotalTime>
  <Words>635</Words>
  <Application>Microsoft Office PowerPoint</Application>
  <PresentationFormat>On-screen Show (16:9)</PresentationFormat>
  <Paragraphs>139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Orly's Font 2</vt:lpstr>
      <vt:lpstr>Courier New</vt:lpstr>
      <vt:lpstr>Wingdings</vt:lpstr>
      <vt:lpstr>Times New Roman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319</cp:revision>
  <dcterms:created xsi:type="dcterms:W3CDTF">2011-06-12T17:04:43Z</dcterms:created>
  <dcterms:modified xsi:type="dcterms:W3CDTF">2015-06-07T14:18:23Z</dcterms:modified>
</cp:coreProperties>
</file>